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7" r:id="rId4"/>
    <p:sldId id="266" r:id="rId5"/>
    <p:sldId id="258" r:id="rId6"/>
    <p:sldId id="268" r:id="rId7"/>
    <p:sldId id="259" r:id="rId8"/>
    <p:sldId id="260" r:id="rId9"/>
    <p:sldId id="269" r:id="rId10"/>
    <p:sldId id="270" r:id="rId11"/>
    <p:sldId id="271" r:id="rId12"/>
    <p:sldId id="272" r:id="rId13"/>
    <p:sldId id="273" r:id="rId14"/>
    <p:sldId id="274" r:id="rId15"/>
  </p:sldIdLst>
  <p:sldSz cx="14630400" cy="8229600"/>
  <p:notesSz cx="8229600" cy="14630400"/>
  <p:embeddedFontLst>
    <p:embeddedFont>
      <p:font typeface="Montserrat" panose="00000500000000000000" pitchFamily="2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F4"/>
    <a:srgbClr val="F8F7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0"/>
  </p:normalViewPr>
  <p:slideViewPr>
    <p:cSldViewPr snapToGrid="0" snapToObjects="1">
      <p:cViewPr>
        <p:scale>
          <a:sx n="75" d="100"/>
          <a:sy n="75" d="100"/>
        </p:scale>
        <p:origin x="1374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4824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07508-7B26-55F3-B134-F9969B576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B9CC8B-E15C-A681-692B-4296B4271D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1B15EE-9C90-EFB3-307A-352BDA32FE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53CE39-64DB-28BA-6A57-D573B75D9A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880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98572-2280-96D6-8010-311402F31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93AF5D-E901-8DD4-9C38-F5700DCAD1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A6581A-9B86-8C94-17C2-D999D751D5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73378-1DE5-5739-657D-DA106DA152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147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ECDD05-65FA-0008-8D4C-4D256A296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AE4D1F-7B8B-D82C-5315-F97039563F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8782C4-BCE3-5975-BC0C-B658EA3858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0F109-D5D3-313E-37B4-1D24337B13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585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205A2-5605-4B66-566D-2F1B6B42B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A4771A-829F-4BE7-2DD7-63A72718DB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6533323-BDDB-3B23-2EF3-3AAA03E476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B2FD6B-8F7E-80AF-8A3F-76C46A2F37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2948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6383D-6528-93DB-615F-59F9D04CA8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C1800A-A926-1A41-F36F-5042DB1697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419F7A-A080-1362-F4EC-917D9D7142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2152B1-3678-7604-BBB4-D70420CB21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854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51FB72-4F23-6D4D-1C84-ECEF2718B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4CDB63-5BC3-A916-D894-9DB7EE26D0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94BCC4-6E4A-3C90-A29F-77FAC8EAC5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6185F-9F65-80EA-A393-BBCCC091ED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027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8B855A-C9B0-6B4B-7FEC-7A78C173E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F4B48F-EE92-279B-7A48-8BEB435EFA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37B768-AFE8-665F-6FE7-533DDE8096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2D1EF-2C13-1414-1AB1-EC27771AFF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10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1C340-3DE4-50FC-6372-93D47D251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C768BA-3F6E-2797-C645-54052FD6C3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901E69-A5F1-5241-6BD6-DF9C597C63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D9EF95-DF83-C276-AB44-FA798CBA96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945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F098AA-D0B2-492A-80FB-A234FF369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13BDE8-C2FA-35C1-C007-21AB0D0B3D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F02033-0331-E89A-2721-385EDA8BB2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E2E2B-463D-6170-3CF0-9797988AB8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349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gamin\Downloads\snippet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2"/>
          <p:cNvSpPr/>
          <p:nvPr/>
        </p:nvSpPr>
        <p:spPr>
          <a:xfrm>
            <a:off x="62801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1955F0-28E5-BC92-4B3A-02F35A2D57C7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4FC5E742-9569-94BB-F282-8A39E0C9D358}"/>
              </a:ext>
            </a:extLst>
          </p:cNvPr>
          <p:cNvSpPr/>
          <p:nvPr/>
        </p:nvSpPr>
        <p:spPr>
          <a:xfrm>
            <a:off x="6280189" y="1250795"/>
            <a:ext cx="7556421" cy="1625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206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Heart Disease Prediction Using Machine Learning</a:t>
            </a:r>
            <a:endParaRPr lang="en-US" sz="4450" b="1" dirty="0">
              <a:solidFill>
                <a:srgbClr val="002060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55CDC81-B752-D9A0-788E-16D236068E27}"/>
              </a:ext>
            </a:extLst>
          </p:cNvPr>
          <p:cNvGrpSpPr/>
          <p:nvPr/>
        </p:nvGrpSpPr>
        <p:grpSpPr>
          <a:xfrm>
            <a:off x="11145520" y="3395041"/>
            <a:ext cx="3328268" cy="1274423"/>
            <a:chOff x="11145520" y="3395041"/>
            <a:chExt cx="3328268" cy="1274423"/>
          </a:xfrm>
        </p:grpSpPr>
        <p:sp>
          <p:nvSpPr>
            <p:cNvPr id="10" name="Text 0">
              <a:extLst>
                <a:ext uri="{FF2B5EF4-FFF2-40B4-BE49-F238E27FC236}">
                  <a16:creationId xmlns:a16="http://schemas.microsoft.com/office/drawing/2014/main" id="{10F26FBA-2094-D52B-F07B-68783A3848E3}"/>
                </a:ext>
              </a:extLst>
            </p:cNvPr>
            <p:cNvSpPr/>
            <p:nvPr/>
          </p:nvSpPr>
          <p:spPr>
            <a:xfrm>
              <a:off x="11145520" y="3395041"/>
              <a:ext cx="3149600" cy="72504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5550"/>
                </a:lnSpc>
                <a:buNone/>
              </a:pPr>
              <a:r>
                <a:rPr lang="en-US" sz="2800" b="1" dirty="0">
                  <a:solidFill>
                    <a:srgbClr val="002060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PROJECT GUIDE</a:t>
              </a:r>
              <a:endParaRPr lang="en-US" sz="2800" b="1" dirty="0">
                <a:solidFill>
                  <a:srgbClr val="002060"/>
                </a:solidFill>
              </a:endParaRPr>
            </a:p>
          </p:txBody>
        </p:sp>
        <p:sp>
          <p:nvSpPr>
            <p:cNvPr id="11" name="Text 0">
              <a:extLst>
                <a:ext uri="{FF2B5EF4-FFF2-40B4-BE49-F238E27FC236}">
                  <a16:creationId xmlns:a16="http://schemas.microsoft.com/office/drawing/2014/main" id="{34C4A33C-CB7A-D11B-E8DB-47646F4BF693}"/>
                </a:ext>
              </a:extLst>
            </p:cNvPr>
            <p:cNvSpPr/>
            <p:nvPr/>
          </p:nvSpPr>
          <p:spPr>
            <a:xfrm>
              <a:off x="11521440" y="3944422"/>
              <a:ext cx="2952348" cy="725042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5550"/>
                </a:lnSpc>
                <a:buNone/>
              </a:pPr>
              <a:r>
                <a:rPr lang="en-US" sz="2800" b="1" dirty="0" err="1">
                  <a:solidFill>
                    <a:srgbClr val="002060"/>
                  </a:solidFill>
                  <a:latin typeface="Montserrat" pitchFamily="34" charset="0"/>
                  <a:ea typeface="Montserrat" pitchFamily="34" charset="-122"/>
                  <a:cs typeface="Montserrat" pitchFamily="34" charset="-120"/>
                </a:rPr>
                <a:t>Dr.E.Srimathi</a:t>
              </a:r>
              <a:endParaRPr lang="en-US" sz="2800" b="1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C951CE1-2C75-4ECF-2FA9-D136A088A582}"/>
              </a:ext>
            </a:extLst>
          </p:cNvPr>
          <p:cNvGrpSpPr/>
          <p:nvPr/>
        </p:nvGrpSpPr>
        <p:grpSpPr>
          <a:xfrm>
            <a:off x="6280189" y="3487520"/>
            <a:ext cx="5085083" cy="3338237"/>
            <a:chOff x="6280189" y="3487520"/>
            <a:chExt cx="5085083" cy="3338237"/>
          </a:xfrm>
        </p:grpSpPr>
        <p:sp>
          <p:nvSpPr>
            <p:cNvPr id="12" name="Text 0">
              <a:extLst>
                <a:ext uri="{FF2B5EF4-FFF2-40B4-BE49-F238E27FC236}">
                  <a16:creationId xmlns:a16="http://schemas.microsoft.com/office/drawing/2014/main" id="{DBE29276-D4E4-E8A5-6295-5C2F2108848B}"/>
                </a:ext>
              </a:extLst>
            </p:cNvPr>
            <p:cNvSpPr/>
            <p:nvPr/>
          </p:nvSpPr>
          <p:spPr>
            <a:xfrm>
              <a:off x="6280189" y="4114800"/>
              <a:ext cx="5085083" cy="271095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5550"/>
                </a:lnSpc>
              </a:pPr>
              <a:r>
                <a:rPr lang="en-US" sz="3200" b="1" dirty="0">
                  <a:solidFill>
                    <a:srgbClr val="002060"/>
                  </a:solidFill>
                  <a:latin typeface="Montserrat" pitchFamily="34" charset="0"/>
                </a:rPr>
                <a:t>RA2231241020040</a:t>
              </a:r>
              <a:endParaRPr lang="en-IN" sz="3200" b="1" dirty="0">
                <a:solidFill>
                  <a:srgbClr val="002060"/>
                </a:solidFill>
                <a:latin typeface="Montserrat" pitchFamily="34" charset="0"/>
              </a:endParaRPr>
            </a:p>
            <a:p>
              <a:pPr>
                <a:lnSpc>
                  <a:spcPts val="5550"/>
                </a:lnSpc>
              </a:pPr>
              <a:r>
                <a:rPr lang="en-US" sz="3200" b="1" dirty="0">
                  <a:solidFill>
                    <a:srgbClr val="002060"/>
                  </a:solidFill>
                  <a:latin typeface="Montserrat" pitchFamily="34" charset="0"/>
                </a:rPr>
                <a:t>ROSHAN.V.C</a:t>
              </a:r>
            </a:p>
            <a:p>
              <a:pPr>
                <a:lnSpc>
                  <a:spcPts val="5550"/>
                </a:lnSpc>
              </a:pPr>
              <a:r>
                <a:rPr lang="en-US" sz="3200" b="1" dirty="0">
                  <a:solidFill>
                    <a:srgbClr val="002060"/>
                  </a:solidFill>
                  <a:latin typeface="Montserrat" pitchFamily="34" charset="0"/>
                </a:rPr>
                <a:t>III BCA - A</a:t>
              </a:r>
              <a:endParaRPr lang="en-IN" sz="3200" b="1" dirty="0">
                <a:solidFill>
                  <a:srgbClr val="002060"/>
                </a:solidFill>
                <a:latin typeface="Montserrat" pitchFamily="34" charset="0"/>
              </a:endParaRPr>
            </a:p>
          </p:txBody>
        </p:sp>
        <p:sp>
          <p:nvSpPr>
            <p:cNvPr id="13" name="Text 0">
              <a:extLst>
                <a:ext uri="{FF2B5EF4-FFF2-40B4-BE49-F238E27FC236}">
                  <a16:creationId xmlns:a16="http://schemas.microsoft.com/office/drawing/2014/main" id="{ED756261-3CDF-B3F2-180D-1234BA90E246}"/>
                </a:ext>
              </a:extLst>
            </p:cNvPr>
            <p:cNvSpPr/>
            <p:nvPr/>
          </p:nvSpPr>
          <p:spPr>
            <a:xfrm>
              <a:off x="6280190" y="3487520"/>
              <a:ext cx="4090268" cy="311648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>
                <a:lnSpc>
                  <a:spcPts val="5550"/>
                </a:lnSpc>
                <a:buNone/>
              </a:pPr>
              <a:r>
                <a:rPr lang="en-US" sz="3200" b="1" dirty="0">
                  <a:solidFill>
                    <a:srgbClr val="002060"/>
                  </a:solidFill>
                  <a:latin typeface="Montserrat" pitchFamily="34" charset="0"/>
                </a:rPr>
                <a:t>DONE BY:</a:t>
              </a:r>
              <a:endParaRPr lang="en-US" sz="3200" b="1" dirty="0">
                <a:solidFill>
                  <a:srgbClr val="002060"/>
                </a:solidFill>
              </a:endParaRPr>
            </a:p>
          </p:txBody>
        </p:sp>
      </p:grp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BB1A32ED-A272-70A8-1397-73C5F775F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924" y="-93617"/>
            <a:ext cx="5532846" cy="841683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629BD-9430-E517-E19B-E098A6C69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8EAB1D-3123-4B1E-B3CF-4ED16A986F26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B9CD7443-70AD-5E83-31BD-B9D15AF167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806C88F3-A2F7-9ED5-6D5B-B529B2B85E20}"/>
              </a:ext>
            </a:extLst>
          </p:cNvPr>
          <p:cNvSpPr/>
          <p:nvPr/>
        </p:nvSpPr>
        <p:spPr>
          <a:xfrm>
            <a:off x="8559801" y="3644234"/>
            <a:ext cx="4838700" cy="944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660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  <a:endParaRPr lang="en-US" sz="660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72530F-529C-031B-AC46-559631A9BCD0}"/>
              </a:ext>
            </a:extLst>
          </p:cNvPr>
          <p:cNvSpPr txBox="1"/>
          <p:nvPr/>
        </p:nvSpPr>
        <p:spPr>
          <a:xfrm>
            <a:off x="1440599" y="1522039"/>
            <a:ext cx="7119202" cy="661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hlinkClick r:id="rId3" action="ppaction://hlinkfile"/>
            <a:extLst>
              <a:ext uri="{FF2B5EF4-FFF2-40B4-BE49-F238E27FC236}">
                <a16:creationId xmlns:a16="http://schemas.microsoft.com/office/drawing/2014/main" id="{70CED021-37C9-AB9E-FA69-1D9FE5CD5C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110"/>
          <a:stretch/>
        </p:blipFill>
        <p:spPr>
          <a:xfrm>
            <a:off x="1231899" y="133350"/>
            <a:ext cx="6431554" cy="7658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8878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6909DE-64BB-9A6C-8AB7-1D4F75DB2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BA6D3B-D7ED-75C0-9F3F-1F0913DBF44C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20B1214B-7014-25F8-55F4-67BA1E518C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28D89ED4-C028-D607-20B0-6F01BE08A724}"/>
              </a:ext>
            </a:extLst>
          </p:cNvPr>
          <p:cNvSpPr/>
          <p:nvPr/>
        </p:nvSpPr>
        <p:spPr>
          <a:xfrm>
            <a:off x="450924" y="450100"/>
            <a:ext cx="7119202" cy="944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571500" indent="-571500">
              <a:lnSpc>
                <a:spcPts val="5550"/>
              </a:lnSpc>
              <a:buFont typeface="Wingdings" panose="05000000000000000000" pitchFamily="2" charset="2"/>
              <a:buChar char="Ø"/>
            </a:pPr>
            <a:r>
              <a:rPr lang="en-IN" sz="440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Output Screenshots:</a:t>
            </a:r>
            <a:endParaRPr lang="en-US" sz="440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4D429A-B21A-5BB9-2394-30AE07C891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139" t="17953" r="29824" b="6041"/>
          <a:stretch/>
        </p:blipFill>
        <p:spPr>
          <a:xfrm>
            <a:off x="4010525" y="1374174"/>
            <a:ext cx="6609350" cy="656586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4791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2D3C1-FC23-D1F1-0366-49CD863FE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E5A9E5A-7277-42E5-1F3E-007068368E66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59314CC3-3EF7-CEC9-A3D7-26C8DCD21B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766535-6C1E-F132-39F0-EB431EAD19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706" t="12941" r="33281" b="2484"/>
          <a:stretch/>
        </p:blipFill>
        <p:spPr>
          <a:xfrm>
            <a:off x="4691529" y="1264039"/>
            <a:ext cx="5247342" cy="674438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F399D8E8-77D2-AC9E-BE53-824476AC9423}"/>
              </a:ext>
            </a:extLst>
          </p:cNvPr>
          <p:cNvSpPr/>
          <p:nvPr/>
        </p:nvSpPr>
        <p:spPr>
          <a:xfrm>
            <a:off x="450924" y="400900"/>
            <a:ext cx="7119202" cy="944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571500" indent="-571500">
              <a:lnSpc>
                <a:spcPts val="5550"/>
              </a:lnSpc>
              <a:buFont typeface="Wingdings" panose="05000000000000000000" pitchFamily="2" charset="2"/>
              <a:buChar char="Ø"/>
            </a:pPr>
            <a:r>
              <a:rPr lang="en-IN" sz="440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Output Screenshots:</a:t>
            </a:r>
            <a:endParaRPr lang="en-US" sz="440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52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1F6BE-5FFC-FE5B-A5A2-1B6242585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6E7C5-7615-7ECD-EF27-B9E668F8A1E4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281565DD-B112-ED94-4E71-5FBC4FAE846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3AB54A42-4C42-57C4-8708-1E0AF91BFF6E}"/>
              </a:ext>
            </a:extLst>
          </p:cNvPr>
          <p:cNvSpPr/>
          <p:nvPr/>
        </p:nvSpPr>
        <p:spPr>
          <a:xfrm>
            <a:off x="450924" y="450100"/>
            <a:ext cx="7119202" cy="944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440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System Testing:</a:t>
            </a:r>
            <a:endParaRPr lang="en-US" sz="440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C3CCD0-7388-C7DF-DB00-7FC3C70AE634}"/>
              </a:ext>
            </a:extLst>
          </p:cNvPr>
          <p:cNvSpPr txBox="1"/>
          <p:nvPr/>
        </p:nvSpPr>
        <p:spPr>
          <a:xfrm>
            <a:off x="1440599" y="1522039"/>
            <a:ext cx="7119202" cy="661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3EA207-32CF-31AE-EC9E-5C7BC31C1B6E}"/>
              </a:ext>
            </a:extLst>
          </p:cNvPr>
          <p:cNvSpPr txBox="1"/>
          <p:nvPr/>
        </p:nvSpPr>
        <p:spPr>
          <a:xfrm>
            <a:off x="450924" y="1564766"/>
            <a:ext cx="14179476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500" b="1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TESTING</a:t>
            </a:r>
          </a:p>
          <a:p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US" sz="25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Input Form</a:t>
            </a: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Users can enter health parameters correctly.</a:t>
            </a:r>
            <a:b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US" sz="25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 Execution</a:t>
            </a: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Users can submit data and receive a prediction.</a:t>
            </a:r>
            <a:b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US" sz="25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Display</a:t>
            </a: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Users can view prediction results (High/Low Risk) along with confidence scores.</a:t>
            </a:r>
          </a:p>
          <a:p>
            <a:endParaRPr lang="en-US" sz="25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500" b="1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TESTING</a:t>
            </a:r>
          </a:p>
          <a:p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US" sz="25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Protection</a:t>
            </a: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User health data is securely processed and not stored permanently.</a:t>
            </a:r>
          </a:p>
          <a:p>
            <a:endParaRPr lang="en-US" sz="25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500" b="1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TESTING</a:t>
            </a:r>
          </a:p>
          <a:p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US" sz="25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Speed Test</a:t>
            </a: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Prediction should be generated within seconds.</a:t>
            </a:r>
            <a:b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US" sz="25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Load Test</a:t>
            </a: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– Application must handle multiple users simultaneously without lag.</a:t>
            </a:r>
          </a:p>
          <a:p>
            <a:endParaRPr lang="en-US" sz="25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500" b="1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USABILITY TESTING</a:t>
            </a:r>
          </a:p>
          <a:p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US" sz="25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Easy Navigation</a:t>
            </a: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User-friendly interface for inputting health data and viewing results.</a:t>
            </a:r>
            <a:b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🔹 </a:t>
            </a:r>
            <a:r>
              <a:rPr lang="en-US" sz="25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Error Messages</a:t>
            </a:r>
            <a:r>
              <a:rPr lang="en-US" sz="2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Clear validation messages for incorrect inputs (e.g., out-of-range values).</a:t>
            </a:r>
          </a:p>
        </p:txBody>
      </p:sp>
    </p:spTree>
    <p:extLst>
      <p:ext uri="{BB962C8B-B14F-4D97-AF65-F5344CB8AC3E}">
        <p14:creationId xmlns:p14="http://schemas.microsoft.com/office/powerpoint/2010/main" val="2976785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3B405-0B2D-1866-07EB-3ECB902C6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F7CD38-82C9-882D-50A9-C8EE2B85AB03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92F995BF-92E0-2042-F1B3-BB004A9E7C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294E0F53-C2A6-40F1-D826-65EB89063751}"/>
              </a:ext>
            </a:extLst>
          </p:cNvPr>
          <p:cNvSpPr/>
          <p:nvPr/>
        </p:nvSpPr>
        <p:spPr>
          <a:xfrm>
            <a:off x="250899" y="1188708"/>
            <a:ext cx="7119202" cy="9449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440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Future Scope:</a:t>
            </a:r>
            <a:endParaRPr lang="en-US" sz="440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BA2C92-07C3-D78C-81A0-81D3BD124B41}"/>
              </a:ext>
            </a:extLst>
          </p:cNvPr>
          <p:cNvSpPr txBox="1"/>
          <p:nvPr/>
        </p:nvSpPr>
        <p:spPr>
          <a:xfrm>
            <a:off x="1440599" y="1522039"/>
            <a:ext cx="7119202" cy="661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27DD91-02E6-0D50-D435-52F3CC170B33}"/>
              </a:ext>
            </a:extLst>
          </p:cNvPr>
          <p:cNvSpPr txBox="1"/>
          <p:nvPr/>
        </p:nvSpPr>
        <p:spPr>
          <a:xfrm>
            <a:off x="250899" y="2183246"/>
            <a:ext cx="14433401" cy="3349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Database Integration: Store user inputs, predictions, and history for future reference.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Informational Section: Provide details about diseases, symptoms, and model usage within the app.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User Authentication: Implement login/signup for personalized tracking and data security.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Doctor Consultation Feature: Enable users to connect with healthcare professionals based on risk levels.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PDF Report Generation: Provide users with downloadable reports summarizing their health predictions.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User Feedback Mechanism: Collect feedback to improve model accuracy and user experience.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171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FEB540B-1EEA-CCF9-52C8-F2B9ABAAE410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D4607FD7-79C9-667E-49F7-724D86206BFF}"/>
              </a:ext>
            </a:extLst>
          </p:cNvPr>
          <p:cNvSpPr/>
          <p:nvPr/>
        </p:nvSpPr>
        <p:spPr>
          <a:xfrm>
            <a:off x="595113" y="275072"/>
            <a:ext cx="5320784" cy="665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5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Feasibility Study</a:t>
            </a:r>
          </a:p>
        </p:txBody>
      </p:sp>
      <p:sp>
        <p:nvSpPr>
          <p:cNvPr id="16" name="Text 3">
            <a:extLst>
              <a:ext uri="{FF2B5EF4-FFF2-40B4-BE49-F238E27FC236}">
                <a16:creationId xmlns:a16="http://schemas.microsoft.com/office/drawing/2014/main" id="{C71B5595-6124-987D-D550-5344764D13D4}"/>
              </a:ext>
            </a:extLst>
          </p:cNvPr>
          <p:cNvSpPr/>
          <p:nvPr/>
        </p:nvSpPr>
        <p:spPr>
          <a:xfrm>
            <a:off x="1074895" y="2442168"/>
            <a:ext cx="9682005" cy="43597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buNone/>
            </a:pP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19" name="Text 6">
            <a:extLst>
              <a:ext uri="{FF2B5EF4-FFF2-40B4-BE49-F238E27FC236}">
                <a16:creationId xmlns:a16="http://schemas.microsoft.com/office/drawing/2014/main" id="{11075213-AD26-40C0-C118-9A674214AACB}"/>
              </a:ext>
            </a:extLst>
          </p:cNvPr>
          <p:cNvSpPr/>
          <p:nvPr/>
        </p:nvSpPr>
        <p:spPr>
          <a:xfrm>
            <a:off x="2223730" y="5446193"/>
            <a:ext cx="18133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chemeClr val="bg2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500" dirty="0">
              <a:solidFill>
                <a:schemeClr val="bg2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ACB5CAD0-8227-00F0-2934-F015E75BE90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t="-2920" r="11645" b="20679"/>
          <a:stretch/>
        </p:blipFill>
        <p:spPr>
          <a:xfrm>
            <a:off x="10972202" y="-342900"/>
            <a:ext cx="6299798" cy="90043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7F6DB04-C6E0-7F64-3F37-CBAA4CA46532}"/>
              </a:ext>
            </a:extLst>
          </p:cNvPr>
          <p:cNvSpPr txBox="1"/>
          <p:nvPr/>
        </p:nvSpPr>
        <p:spPr>
          <a:xfrm>
            <a:off x="595113" y="1392205"/>
            <a:ext cx="10161787" cy="6459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0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TECHNICAL FEASIBILITY: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Implementation using a </a:t>
            </a: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model for prediction.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</a:t>
            </a:r>
            <a:r>
              <a:rPr lang="en-US" sz="20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an interactive web-based interface.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database required—direct data input and processing.</a:t>
            </a:r>
          </a:p>
          <a:p>
            <a:pPr>
              <a:lnSpc>
                <a:spcPct val="150000"/>
              </a:lnSpc>
              <a:buNone/>
            </a:pPr>
            <a:r>
              <a:rPr lang="en-US" sz="20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ECONOMIC FEASIBILITY: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Cost-effective due to the use of </a:t>
            </a: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open-source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tools and free hosting options like 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20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Cloud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Minimal development costs as it requires no paid services.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Potential monetization via </a:t>
            </a: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access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None/>
            </a:pPr>
            <a:r>
              <a:rPr lang="en-US" sz="2000" b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OPERATIONAL FEASIBILITY: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interface, requiring only basic health inputs (Age, Gender, BMI, etc.).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Designed for </a:t>
            </a: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individuals, doctors, and researchers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preliminary risk assessment.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</a:t>
            </a:r>
            <a:r>
              <a:rPr lang="en-US" sz="20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accuracy, efficiency, and scalability</a:t>
            </a:r>
            <a:r>
              <a:rPr lang="en-US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an optimized ML model.</a:t>
            </a:r>
          </a:p>
          <a:p>
            <a:pPr>
              <a:lnSpc>
                <a:spcPct val="150000"/>
              </a:lnSpc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4C7679-68B2-83CC-1DA2-DD1D9807B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89806A8-A311-5B6B-D6E3-49C26B5F1251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D875C923-F69B-E973-D031-37892D486D08}"/>
              </a:ext>
            </a:extLst>
          </p:cNvPr>
          <p:cNvSpPr/>
          <p:nvPr/>
        </p:nvSpPr>
        <p:spPr>
          <a:xfrm>
            <a:off x="692189" y="498364"/>
            <a:ext cx="91757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Existing System &amp; Challenges</a:t>
            </a:r>
            <a:endParaRPr lang="en-US" sz="445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A5A308-B84C-8615-0894-7E18E81E17B8}"/>
              </a:ext>
            </a:extLst>
          </p:cNvPr>
          <p:cNvSpPr txBox="1"/>
          <p:nvPr/>
        </p:nvSpPr>
        <p:spPr>
          <a:xfrm>
            <a:off x="692190" y="1881272"/>
            <a:ext cx="936621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800" b="1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System:</a:t>
            </a:r>
          </a:p>
          <a:p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Currently, heart disease risk assessment relies on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clinical methods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including manual evaluation of patient history, blood tests, and ECG scans. but they often require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complex integrations, medical expertise, or expensive infrastructure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IN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800" b="1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Challenges:</a:t>
            </a:r>
          </a:p>
          <a:p>
            <a:endParaRPr lang="en-IN" sz="28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Limited Accessibility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Costs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Time-Consuming</a:t>
            </a:r>
            <a:endParaRPr lang="en-IN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Lack of Early Detection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4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IN" sz="28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C0ED5CEA-C23A-EA56-5BC0-A51E9D418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8254" y="-195943"/>
            <a:ext cx="5660571" cy="862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491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32BE11-0CD5-30C2-C912-9BC6E33EE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5DBAAC3-3F68-F85D-D751-3D7F1115F1F8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B162416E-98AE-1AE8-EC31-74A42D5A6C14}"/>
              </a:ext>
            </a:extLst>
          </p:cNvPr>
          <p:cNvSpPr/>
          <p:nvPr/>
        </p:nvSpPr>
        <p:spPr>
          <a:xfrm>
            <a:off x="603289" y="955564"/>
            <a:ext cx="71818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buNone/>
            </a:pPr>
            <a:endParaRPr lang="en-US" sz="4800" dirty="0"/>
          </a:p>
        </p:txBody>
      </p:sp>
      <p:pic>
        <p:nvPicPr>
          <p:cNvPr id="8" name="Image 0">
            <a:extLst>
              <a:ext uri="{FF2B5EF4-FFF2-40B4-BE49-F238E27FC236}">
                <a16:creationId xmlns:a16="http://schemas.microsoft.com/office/drawing/2014/main" id="{C88F160C-D704-9107-20C6-62C752103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2415" y="-232229"/>
            <a:ext cx="5670590" cy="86940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EE32E4A-6428-5B87-EE72-6390C8A9092B}"/>
              </a:ext>
            </a:extLst>
          </p:cNvPr>
          <p:cNvSpPr txBox="1"/>
          <p:nvPr/>
        </p:nvSpPr>
        <p:spPr>
          <a:xfrm>
            <a:off x="603289" y="137044"/>
            <a:ext cx="9759911" cy="7955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600" b="1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Drawbacks of the Existing System:</a:t>
            </a:r>
          </a:p>
          <a:p>
            <a:pPr>
              <a:lnSpc>
                <a:spcPct val="150000"/>
              </a:lnSpc>
              <a:buNone/>
            </a:pPr>
            <a:endParaRPr lang="en-US" sz="28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Manual Dependency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Requires doctor consultation, making it time-consuming.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Limited Early Detection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Diagnosis often happens after symptoms appear.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Costs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Medical tests and hospital visits can be expensive.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Lack of Instant Results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Traditional assessments take time for analysis.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Scalable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Difficult to provide mass screenings efficiently.</a:t>
            </a:r>
          </a:p>
          <a:p>
            <a:pPr>
              <a:lnSpc>
                <a:spcPct val="150000"/>
              </a:lnSpc>
            </a:pPr>
            <a:endParaRPr lang="en-IN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206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B08EA4-8356-DFE6-DCD9-DA0DA8C30ACE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87C89D-69C0-4AA5-B27A-BFEE5CBAC6DD}"/>
              </a:ext>
            </a:extLst>
          </p:cNvPr>
          <p:cNvSpPr txBox="1"/>
          <p:nvPr/>
        </p:nvSpPr>
        <p:spPr>
          <a:xfrm>
            <a:off x="4302144" y="2856521"/>
            <a:ext cx="9896456" cy="2795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Overview: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leverages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(Random Forest)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predict heart disease risk based on user inputs like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Age, Gender, BMI, and Cholesterol levels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It provides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instant, data-driven insights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through a </a:t>
            </a:r>
            <a:r>
              <a:rPr lang="en-US" sz="24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-based web interface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F0E1ECD2-FF90-877A-7733-779874673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47800" y="-66504"/>
            <a:ext cx="5486400" cy="8499304"/>
          </a:xfrm>
          <a:prstGeom prst="rect">
            <a:avLst/>
          </a:prstGeom>
        </p:spPr>
      </p:pic>
      <p:sp>
        <p:nvSpPr>
          <p:cNvPr id="15" name="Text 0">
            <a:extLst>
              <a:ext uri="{FF2B5EF4-FFF2-40B4-BE49-F238E27FC236}">
                <a16:creationId xmlns:a16="http://schemas.microsoft.com/office/drawing/2014/main" id="{13C354E8-B4AB-F5A5-DFD8-68C698D5C48B}"/>
              </a:ext>
            </a:extLst>
          </p:cNvPr>
          <p:cNvSpPr/>
          <p:nvPr/>
        </p:nvSpPr>
        <p:spPr>
          <a:xfrm>
            <a:off x="4391044" y="1501664"/>
            <a:ext cx="40322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ontserrat" pitchFamily="34" charset="-122"/>
                <a:cs typeface="Times New Roman" panose="02020603050405020304" pitchFamily="18" charset="0"/>
              </a:rPr>
              <a:t>Proposed System</a:t>
            </a:r>
            <a:endParaRPr lang="en-US" sz="445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85FB3-5EB7-4732-F30A-57AD29BAF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8CADB36-690D-FE27-ACFF-728E04B3F39C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AA3E53-5366-FBC1-B555-1A8143ED9766}"/>
              </a:ext>
            </a:extLst>
          </p:cNvPr>
          <p:cNvSpPr txBox="1"/>
          <p:nvPr/>
        </p:nvSpPr>
        <p:spPr>
          <a:xfrm>
            <a:off x="4568844" y="3100231"/>
            <a:ext cx="9896456" cy="2803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2060"/>
                </a:solidFill>
              </a:rPr>
              <a:t>AI-Based Prediction</a:t>
            </a:r>
            <a:r>
              <a:rPr lang="en-IN" sz="2400" dirty="0">
                <a:solidFill>
                  <a:srgbClr val="002060"/>
                </a:solidFill>
              </a:rPr>
              <a:t> – Uses </a:t>
            </a:r>
            <a:r>
              <a:rPr lang="en-IN" sz="2400" b="1" dirty="0">
                <a:solidFill>
                  <a:srgbClr val="002060"/>
                </a:solidFill>
              </a:rPr>
              <a:t>Random Forest</a:t>
            </a:r>
            <a:r>
              <a:rPr lang="en-IN" sz="2400" dirty="0">
                <a:solidFill>
                  <a:srgbClr val="002060"/>
                </a:solidFill>
              </a:rPr>
              <a:t> for accurate risk assessment.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2060"/>
                </a:solidFill>
              </a:rPr>
              <a:t>User-Friendly Interface</a:t>
            </a:r>
            <a:r>
              <a:rPr lang="en-IN" sz="2400" dirty="0">
                <a:solidFill>
                  <a:srgbClr val="002060"/>
                </a:solidFill>
              </a:rPr>
              <a:t> – Simple </a:t>
            </a:r>
            <a:r>
              <a:rPr lang="en-IN" sz="2400" b="1" dirty="0" err="1">
                <a:solidFill>
                  <a:srgbClr val="002060"/>
                </a:solidFill>
              </a:rPr>
              <a:t>Streamlit</a:t>
            </a:r>
            <a:r>
              <a:rPr lang="en-IN" sz="2400" b="1" dirty="0">
                <a:solidFill>
                  <a:srgbClr val="002060"/>
                </a:solidFill>
              </a:rPr>
              <a:t>-based</a:t>
            </a:r>
            <a:r>
              <a:rPr lang="en-IN" sz="2400" dirty="0">
                <a:solidFill>
                  <a:srgbClr val="002060"/>
                </a:solidFill>
              </a:rPr>
              <a:t> web application.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2060"/>
                </a:solidFill>
              </a:rPr>
              <a:t>Real-Time Results</a:t>
            </a:r>
            <a:r>
              <a:rPr lang="en-IN" sz="2400" dirty="0">
                <a:solidFill>
                  <a:srgbClr val="002060"/>
                </a:solidFill>
              </a:rPr>
              <a:t> – Instant risk analysis without delays.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2060"/>
                </a:solidFill>
              </a:rPr>
              <a:t>Cost-Effective</a:t>
            </a:r>
            <a:r>
              <a:rPr lang="en-IN" sz="2400" dirty="0">
                <a:solidFill>
                  <a:srgbClr val="002060"/>
                </a:solidFill>
              </a:rPr>
              <a:t> – Uses </a:t>
            </a:r>
            <a:r>
              <a:rPr lang="en-IN" sz="2400" b="1" dirty="0">
                <a:solidFill>
                  <a:srgbClr val="002060"/>
                </a:solidFill>
              </a:rPr>
              <a:t>open-source tools</a:t>
            </a:r>
            <a:r>
              <a:rPr lang="en-IN" sz="2400" dirty="0">
                <a:solidFill>
                  <a:srgbClr val="002060"/>
                </a:solidFill>
              </a:rPr>
              <a:t>, reducing expenses.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b="1" dirty="0">
                <a:solidFill>
                  <a:srgbClr val="002060"/>
                </a:solidFill>
              </a:rPr>
              <a:t>Accessible</a:t>
            </a:r>
            <a:r>
              <a:rPr lang="en-IN" sz="2400" dirty="0">
                <a:solidFill>
                  <a:srgbClr val="002060"/>
                </a:solidFill>
              </a:rPr>
              <a:t> – Available to all users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82CAC74A-8D81-6750-5DC1-D6E9A9632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47800" y="-66504"/>
            <a:ext cx="5486400" cy="8499304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650974E5-4188-20DD-471E-5EB61AE8E9ED}"/>
              </a:ext>
            </a:extLst>
          </p:cNvPr>
          <p:cNvSpPr/>
          <p:nvPr/>
        </p:nvSpPr>
        <p:spPr>
          <a:xfrm>
            <a:off x="4391044" y="1612881"/>
            <a:ext cx="40322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445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  <a:endParaRPr lang="en-US" sz="445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581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A25DAE9-F382-7164-2F1F-AF7C3923B7D4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E9DD9C3B-ECD2-207D-D086-2AD5F3B576B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8844"/>
          <a:stretch/>
        </p:blipFill>
        <p:spPr>
          <a:xfrm>
            <a:off x="-152400" y="-210458"/>
            <a:ext cx="4032210" cy="8650515"/>
          </a:xfrm>
          <a:prstGeom prst="rect">
            <a:avLst/>
          </a:prstGeom>
        </p:spPr>
      </p:pic>
      <p:sp>
        <p:nvSpPr>
          <p:cNvPr id="15" name="Text 0">
            <a:extLst>
              <a:ext uri="{FF2B5EF4-FFF2-40B4-BE49-F238E27FC236}">
                <a16:creationId xmlns:a16="http://schemas.microsoft.com/office/drawing/2014/main" id="{C1419E32-3CE9-D802-D71B-55885FE7044D}"/>
              </a:ext>
            </a:extLst>
          </p:cNvPr>
          <p:cNvSpPr/>
          <p:nvPr/>
        </p:nvSpPr>
        <p:spPr>
          <a:xfrm>
            <a:off x="7380317" y="0"/>
            <a:ext cx="40322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445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US" sz="445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112D8E7-34B7-D005-EBF8-0616652F51E5}"/>
              </a:ext>
            </a:extLst>
          </p:cNvPr>
          <p:cNvSpPr txBox="1"/>
          <p:nvPr/>
        </p:nvSpPr>
        <p:spPr>
          <a:xfrm>
            <a:off x="4162444" y="754043"/>
            <a:ext cx="10467956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 &amp; Explanation</a:t>
            </a:r>
          </a:p>
          <a:p>
            <a:pPr>
              <a:buNone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User Input Module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Users enter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Age, Gender, BMI, Cholesterol (Total, HDL, LDL), and Triglycerides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through a </a:t>
            </a:r>
            <a:r>
              <a:rPr lang="en-US" sz="24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-based web interface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Data Preprocessing Module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Normalizes and validates inputs to ensure they are within the expected ranges.</a:t>
            </a:r>
          </a:p>
          <a:p>
            <a:pPr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Machine Learning Prediction Module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Uses the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Model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analyze inputs and predict heart disease risk.</a:t>
            </a:r>
          </a:p>
          <a:p>
            <a:pPr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Output &amp; Visualization Module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Displays prediction results as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"Low Risk," "Moderate Risk," or "High Risk."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Provides an easy-to-understand interface with 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graphs.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endParaRPr lang="en-US" sz="2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Deployment &amp; Accessibility Module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entire system is deployed using </a:t>
            </a:r>
            <a:r>
              <a:rPr lang="en-US" sz="2400" b="1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Cloud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making it easily accessible via a web browser.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database integration—data is processed in real-time.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FEC7890-0894-CC49-5D3A-B3FBBC8D3D22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 0">
            <a:extLst>
              <a:ext uri="{FF2B5EF4-FFF2-40B4-BE49-F238E27FC236}">
                <a16:creationId xmlns:a16="http://schemas.microsoft.com/office/drawing/2014/main" id="{FA477F03-A73E-4A5F-D6F5-C59092636B30}"/>
              </a:ext>
            </a:extLst>
          </p:cNvPr>
          <p:cNvSpPr/>
          <p:nvPr/>
        </p:nvSpPr>
        <p:spPr>
          <a:xfrm>
            <a:off x="4925982" y="269977"/>
            <a:ext cx="47735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445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Diagram:</a:t>
            </a:r>
            <a:endParaRPr lang="en-US" sz="445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A372EF7-BDB8-64E5-38BF-EA4BCDF0BB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8954"/>
          <a:stretch/>
        </p:blipFill>
        <p:spPr>
          <a:xfrm>
            <a:off x="152399" y="1426926"/>
            <a:ext cx="7085511" cy="651311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2F14593-862C-9214-F9C1-357857619A10}"/>
              </a:ext>
            </a:extLst>
          </p:cNvPr>
          <p:cNvSpPr txBox="1"/>
          <p:nvPr/>
        </p:nvSpPr>
        <p:spPr>
          <a:xfrm>
            <a:off x="7358799" y="2090722"/>
            <a:ext cx="7119202" cy="5185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b="1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Data Flow: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enters health data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 module validates and normalizes inputs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Processed data is sent to the ML model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ML model predicts heart disease risk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 result is displayed to the user with possible visualizations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1201DA-3845-C462-560C-7DE1C9FD2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CB78F0E-3352-1E59-EC44-83EA36946063}"/>
              </a:ext>
            </a:extLst>
          </p:cNvPr>
          <p:cNvSpPr/>
          <p:nvPr/>
        </p:nvSpPr>
        <p:spPr>
          <a:xfrm>
            <a:off x="12578080" y="7650480"/>
            <a:ext cx="2052320" cy="579120"/>
          </a:xfrm>
          <a:prstGeom prst="rect">
            <a:avLst/>
          </a:prstGeom>
          <a:solidFill>
            <a:srgbClr val="EEEEF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 0">
            <a:extLst>
              <a:ext uri="{FF2B5EF4-FFF2-40B4-BE49-F238E27FC236}">
                <a16:creationId xmlns:a16="http://schemas.microsoft.com/office/drawing/2014/main" id="{FB70EEE5-15D0-6DB7-2144-D0B35FC04AE5}"/>
              </a:ext>
            </a:extLst>
          </p:cNvPr>
          <p:cNvSpPr/>
          <p:nvPr/>
        </p:nvSpPr>
        <p:spPr>
          <a:xfrm>
            <a:off x="4928408" y="175815"/>
            <a:ext cx="47735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IN" sz="4450" b="1" i="1" u="sng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Diagram:</a:t>
            </a:r>
            <a:endParaRPr lang="en-US" sz="445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343572-D458-A94E-50CC-1F02EF60D5FB}"/>
              </a:ext>
            </a:extLst>
          </p:cNvPr>
          <p:cNvSpPr txBox="1"/>
          <p:nvPr/>
        </p:nvSpPr>
        <p:spPr>
          <a:xfrm>
            <a:off x="7162800" y="1366897"/>
            <a:ext cx="7119202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b="1" i="1" u="sng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Components: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(UI)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Form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Collects user health data.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 Button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Triggers the prediction process.</a:t>
            </a:r>
          </a:p>
          <a:p>
            <a:pPr lvl="1"/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Processing Layer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Cleans and normalizes input data.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The machine learning model making predictions.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 Logic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Determines the final risk category.</a:t>
            </a:r>
          </a:p>
          <a:p>
            <a:pPr marL="742950" lvl="1" indent="-285750">
              <a:buFont typeface="+mj-lt"/>
              <a:buAutoNum type="arabicPeriod"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Output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High/Low Risk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Displays risk level.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Confidence Score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Shows model certainty.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Bar Chart</a:t>
            </a: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Visualizes contributing risk factors.</a:t>
            </a:r>
          </a:p>
        </p:txBody>
      </p:sp>
      <p:sp>
        <p:nvSpPr>
          <p:cNvPr id="2" name="AutoShape 2" descr="Uploaded image">
            <a:extLst>
              <a:ext uri="{FF2B5EF4-FFF2-40B4-BE49-F238E27FC236}">
                <a16:creationId xmlns:a16="http://schemas.microsoft.com/office/drawing/2014/main" id="{2C89CA8A-59AA-DE35-D30C-DCD7C134FC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162800" y="396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AAF85B0-CF21-B1EA-AA3F-17CB6098DBFD}"/>
              </a:ext>
            </a:extLst>
          </p:cNvPr>
          <p:cNvGrpSpPr/>
          <p:nvPr/>
        </p:nvGrpSpPr>
        <p:grpSpPr>
          <a:xfrm>
            <a:off x="215900" y="2051050"/>
            <a:ext cx="6743700" cy="4432300"/>
            <a:chOff x="215900" y="1521946"/>
            <a:chExt cx="6743700" cy="44323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9E9D940-B1EA-8F59-19C4-DC8105BC8BC3}"/>
                </a:ext>
              </a:extLst>
            </p:cNvPr>
            <p:cNvSpPr/>
            <p:nvPr/>
          </p:nvSpPr>
          <p:spPr>
            <a:xfrm>
              <a:off x="215900" y="1521946"/>
              <a:ext cx="6743700" cy="44323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2DA593B-334A-5587-42F3-ADA6876671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1658" y="1885467"/>
              <a:ext cx="6072183" cy="3819556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258659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434</TotalTime>
  <Words>874</Words>
  <Application>Microsoft Office PowerPoint</Application>
  <PresentationFormat>Custom</PresentationFormat>
  <Paragraphs>125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Montserrat</vt:lpstr>
      <vt:lpstr>Arial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ROSHAN V.C</cp:lastModifiedBy>
  <cp:revision>6</cp:revision>
  <dcterms:created xsi:type="dcterms:W3CDTF">2025-03-20T12:53:19Z</dcterms:created>
  <dcterms:modified xsi:type="dcterms:W3CDTF">2025-03-21T09:18:35Z</dcterms:modified>
</cp:coreProperties>
</file>